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5" r:id="rId5"/>
    <p:sldId id="266" r:id="rId6"/>
    <p:sldId id="263" r:id="rId7"/>
    <p:sldId id="261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941" autoAdjust="0"/>
    <p:restoredTop sz="94618" autoAdjust="0"/>
  </p:normalViewPr>
  <p:slideViewPr>
    <p:cSldViewPr>
      <p:cViewPr varScale="1">
        <p:scale>
          <a:sx n="105" d="100"/>
          <a:sy n="105" d="100"/>
        </p:scale>
        <p:origin x="15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>
            <a:extLst>
              <a:ext uri="{FF2B5EF4-FFF2-40B4-BE49-F238E27FC236}">
                <a16:creationId xmlns:a16="http://schemas.microsoft.com/office/drawing/2014/main" id="{D43B503F-15F5-7B47-B9F3-DA69A4348A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5331" name="Rectangle 3">
            <a:extLst>
              <a:ext uri="{FF2B5EF4-FFF2-40B4-BE49-F238E27FC236}">
                <a16:creationId xmlns:a16="http://schemas.microsoft.com/office/drawing/2014/main" id="{10E26C25-5F3C-7F4C-9D7F-D92F45A97B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55332" name="Rectangle 4">
            <a:extLst>
              <a:ext uri="{FF2B5EF4-FFF2-40B4-BE49-F238E27FC236}">
                <a16:creationId xmlns:a16="http://schemas.microsoft.com/office/drawing/2014/main" id="{97CBE9F4-02A3-0B4B-BF41-EA504787D5D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>
            <a:extLst>
              <a:ext uri="{FF2B5EF4-FFF2-40B4-BE49-F238E27FC236}">
                <a16:creationId xmlns:a16="http://schemas.microsoft.com/office/drawing/2014/main" id="{A211F107-0D72-084F-A858-753C3933614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5334" name="Rectangle 6">
            <a:extLst>
              <a:ext uri="{FF2B5EF4-FFF2-40B4-BE49-F238E27FC236}">
                <a16:creationId xmlns:a16="http://schemas.microsoft.com/office/drawing/2014/main" id="{6C6653B6-8539-C343-A2D9-E5CFC59F2D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5335" name="Rectangle 7">
            <a:extLst>
              <a:ext uri="{FF2B5EF4-FFF2-40B4-BE49-F238E27FC236}">
                <a16:creationId xmlns:a16="http://schemas.microsoft.com/office/drawing/2014/main" id="{433A6A78-4AF3-834B-8403-FF783F5EC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804BD6-6A67-7441-91A4-8C49CE6743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B73FE3-2D08-2144-82BA-0DF3D82A77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74364-0292-794C-A0EF-E14CBD7334D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56354" name="Rectangle 2">
            <a:extLst>
              <a:ext uri="{FF2B5EF4-FFF2-40B4-BE49-F238E27FC236}">
                <a16:creationId xmlns:a16="http://schemas.microsoft.com/office/drawing/2014/main" id="{57172553-15FA-E94D-8A12-DE44CF9172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0A63A45C-4501-C047-84FC-E7980D739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6C0E8A-5EBA-A04F-84C7-5517352DA0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4555A-DE0C-604D-9CBD-E3BB8336961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4BFE5B09-C996-0249-8391-D47C18E09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F5CDCDF2-BC81-4F48-8536-53B8B5EAC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6C0E8A-5EBA-A04F-84C7-5517352DA0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4555A-DE0C-604D-9CBD-E3BB8336961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4BFE5B09-C996-0249-8391-D47C18E09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F5CDCDF2-BC81-4F48-8536-53B8B5EAC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652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6C0E8A-5EBA-A04F-84C7-5517352DA0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4555A-DE0C-604D-9CBD-E3BB8336961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4BFE5B09-C996-0249-8391-D47C18E09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F5CDCDF2-BC81-4F48-8536-53B8B5EAC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06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6C0E8A-5EBA-A04F-84C7-5517352DA0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4555A-DE0C-604D-9CBD-E3BB8336961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4BFE5B09-C996-0249-8391-D47C18E09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F5CDCDF2-BC81-4F48-8536-53B8B5EAC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871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6C0E8A-5EBA-A04F-84C7-5517352DA0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4555A-DE0C-604D-9CBD-E3BB8336961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4BFE5B09-C996-0249-8391-D47C18E09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F5CDCDF2-BC81-4F48-8536-53B8B5EAC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043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6C0E8A-5EBA-A04F-84C7-5517352DA0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4555A-DE0C-604D-9CBD-E3BB8336961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4BFE5B09-C996-0249-8391-D47C18E09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F5CDCDF2-BC81-4F48-8536-53B8B5EAC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603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07DEC6-2D1A-6C49-9A29-4AD584F3C7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7E04C-6A1C-DC4B-8138-61883608912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58402" name="Rectangle 2">
            <a:extLst>
              <a:ext uri="{FF2B5EF4-FFF2-40B4-BE49-F238E27FC236}">
                <a16:creationId xmlns:a16="http://schemas.microsoft.com/office/drawing/2014/main" id="{9E9716CB-AB06-2E49-9E18-5561C002A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75A524F8-134D-574C-AA18-D8FB4F21C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49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07DEC6-2D1A-6C49-9A29-4AD584F3C7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7E04C-6A1C-DC4B-8138-61883608912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58402" name="Rectangle 2">
            <a:extLst>
              <a:ext uri="{FF2B5EF4-FFF2-40B4-BE49-F238E27FC236}">
                <a16:creationId xmlns:a16="http://schemas.microsoft.com/office/drawing/2014/main" id="{9E9716CB-AB06-2E49-9E18-5561C002A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75A524F8-134D-574C-AA18-D8FB4F21C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9C0E006-251B-454B-A180-125B53182A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35150" y="5373688"/>
            <a:ext cx="5327650" cy="750887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ru-RU" altLang="en-US" noProof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781152B-A70F-FE48-AC6E-F24366DCC8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35150" y="6094413"/>
            <a:ext cx="532765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ru-RU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4928-B7B2-B544-94EF-69CF803D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E2E93-3D9F-2947-9E94-ECB60025F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91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5953D0-1333-204E-B05C-AD5DA149E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32588" y="404813"/>
            <a:ext cx="1871662" cy="6048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7553F1-E7C4-F24A-9603-201D91329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6013" y="404813"/>
            <a:ext cx="5464175" cy="6048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40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BD45-AF6D-C148-AB0D-A83422F8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C84A1-4C2E-6A4B-9748-DDCCAA5F7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109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B091-B936-FA4C-9165-E053E8F04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1A098-84F8-6E4C-830D-28C076029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66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A731-255A-974F-BDF7-855D87183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4FBA0-0476-F84E-8517-7EAF6F831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1773238"/>
            <a:ext cx="3198812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13CB7-1138-5147-8A9E-BDF5EE752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7225" y="1773238"/>
            <a:ext cx="3200400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303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258B7-B6D3-D64B-93B9-4359EF9F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5FD92-44E2-114D-984F-485FE5CC0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FA28D-99EB-2745-A0BB-BC3FF6A0F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54EC5-633A-B148-A2A0-C21902DBD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EE1D4-A945-C64D-BB8D-8A45C0C73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651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15ED-7080-3645-88FC-A4E6BB94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782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57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4454-2FDA-C641-9DC8-F17C6BEB7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E2DBA-2CC0-6841-99D4-27B8E8AC9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76EEC-377C-334C-896A-9F0EF6D8E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66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4EA4-75F5-1549-A24D-393CD0C3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4E3223-D976-EB4B-B8C1-2AF56502C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A4109-54D4-C349-B8F1-BDEA15C1D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234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CFFC23E-50A5-FD44-A9B8-21EF5F265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5875" y="404813"/>
            <a:ext cx="6048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4C84E3E-8A7A-E746-804C-56C1F4503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73238"/>
            <a:ext cx="655161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79D4FAA-D613-694D-9F8F-01DE799751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11960" y="2492127"/>
            <a:ext cx="5471045" cy="504825"/>
          </a:xfrm>
          <a:noFill/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Tahoma" panose="020B0604030504040204" pitchFamily="34" charset="0"/>
              </a:rPr>
              <a:t>Beneficial Effects of Yoga Therapy on Seniors in the Age of COVID-19</a:t>
            </a:r>
            <a:endParaRPr lang="uk-UA" altLang="en-US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A1855AF-07F2-5944-8CD7-191BACE90D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9143999" cy="5762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sz="2800" dirty="0"/>
              <a:t>E. Susan Duncan</a:t>
            </a:r>
            <a:r>
              <a:rPr lang="en-US" altLang="en-US" sz="2800" baseline="30000" dirty="0"/>
              <a:t>1</a:t>
            </a:r>
            <a:r>
              <a:rPr lang="en-US" altLang="en-US" sz="2800" dirty="0"/>
              <a:t>, Melinda Atkins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, </a:t>
            </a:r>
          </a:p>
          <a:p>
            <a:pPr algn="ctr">
              <a:lnSpc>
                <a:spcPct val="90000"/>
              </a:lnSpc>
            </a:pPr>
            <a:r>
              <a:rPr lang="en-US" altLang="en-US" sz="2800" dirty="0"/>
              <a:t>Lauren Bislick</a:t>
            </a:r>
            <a:r>
              <a:rPr lang="en-US" altLang="en-US" sz="2800" baseline="30000" dirty="0"/>
              <a:t>3  </a:t>
            </a:r>
            <a:r>
              <a:rPr lang="en-US" altLang="en-US" sz="2800" dirty="0"/>
              <a:t>&amp; Aimee Dietz</a:t>
            </a:r>
            <a:r>
              <a:rPr lang="en-US" altLang="en-US" sz="2800" baseline="30000" dirty="0"/>
              <a:t>4</a:t>
            </a:r>
          </a:p>
          <a:p>
            <a:pPr algn="ctr">
              <a:lnSpc>
                <a:spcPct val="90000"/>
              </a:lnSpc>
            </a:pPr>
            <a:endParaRPr lang="en-US" altLang="en-US" sz="2800" baseline="30000" dirty="0"/>
          </a:p>
          <a:p>
            <a:pPr algn="ctr">
              <a:lnSpc>
                <a:spcPct val="90000"/>
              </a:lnSpc>
            </a:pPr>
            <a:r>
              <a:rPr lang="en-US" altLang="en-US" sz="2800" baseline="30000" dirty="0"/>
              <a:t>1. Louisiana State University, Baton Rouge, LA; duncan1@lsu.edu</a:t>
            </a:r>
          </a:p>
          <a:p>
            <a:pPr algn="ctr">
              <a:lnSpc>
                <a:spcPct val="90000"/>
              </a:lnSpc>
            </a:pPr>
            <a:r>
              <a:rPr lang="en-US" altLang="en-US" sz="2800" baseline="30000" dirty="0"/>
              <a:t>2. AUM </a:t>
            </a:r>
            <a:r>
              <a:rPr lang="en-US" altLang="en-US" sz="2800" baseline="30000" dirty="0" err="1"/>
              <a:t>hOMe</a:t>
            </a:r>
            <a:r>
              <a:rPr lang="en-US" altLang="en-US" sz="2800" baseline="30000" dirty="0"/>
              <a:t> Shala, Coconut Grove, FL; </a:t>
            </a:r>
            <a:r>
              <a:rPr lang="en-US" altLang="en-US" sz="2800" baseline="30000" dirty="0" err="1"/>
              <a:t>info@aumhomeshala.org</a:t>
            </a:r>
            <a:endParaRPr lang="en-US" altLang="en-US" sz="2800" baseline="30000" dirty="0"/>
          </a:p>
          <a:p>
            <a:pPr algn="ctr">
              <a:lnSpc>
                <a:spcPct val="90000"/>
              </a:lnSpc>
            </a:pPr>
            <a:r>
              <a:rPr lang="en-US" altLang="en-US" sz="2800" baseline="30000" dirty="0"/>
              <a:t>3. University of Central Florida, Orlando, FL</a:t>
            </a:r>
          </a:p>
          <a:p>
            <a:pPr algn="ctr">
              <a:lnSpc>
                <a:spcPct val="90000"/>
              </a:lnSpc>
            </a:pPr>
            <a:r>
              <a:rPr lang="en-US" altLang="en-US" sz="2800" baseline="30000" dirty="0"/>
              <a:t>4. University of Cincinnati, Cincinnati, OH</a:t>
            </a:r>
          </a:p>
          <a:p>
            <a:pPr algn="ctr">
              <a:lnSpc>
                <a:spcPct val="90000"/>
              </a:lnSpc>
            </a:pPr>
            <a:endParaRPr lang="en-US" altLang="en-US" sz="1200" baseline="30000" dirty="0"/>
          </a:p>
          <a:p>
            <a:pPr algn="ctr">
              <a:lnSpc>
                <a:spcPct val="90000"/>
              </a:lnSpc>
            </a:pPr>
            <a:r>
              <a:rPr lang="en-US" altLang="en-US" sz="2800" baseline="30000" dirty="0">
                <a:solidFill>
                  <a:srgbClr val="00B0F0"/>
                </a:solidFill>
              </a:rPr>
              <a:t>*All authors declare that there are no conflicts of interest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A0E457E-7F26-914C-A231-18C2D2C56E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36"/>
    </mc:Choice>
    <mc:Fallback xmlns="">
      <p:transition spd="slow" advTm="23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6BD3ACF-6B1D-8D43-9D9F-BFD0DE151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3575" y="404813"/>
            <a:ext cx="5329238" cy="620712"/>
          </a:xfrm>
        </p:spPr>
        <p:txBody>
          <a:bodyPr/>
          <a:lstStyle/>
          <a:p>
            <a:r>
              <a:rPr lang="en-US" altLang="en-US" sz="3600" b="1" dirty="0">
                <a:latin typeface="Tahoma" panose="020B0604030504040204" pitchFamily="34" charset="0"/>
              </a:rPr>
              <a:t>Background</a:t>
            </a:r>
            <a:endParaRPr lang="uk-UA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3D1CA57-30DE-454F-9743-DA1EF2FE6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07375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Yoga provides physical and mental benefits of yoga in older adults</a:t>
            </a:r>
          </a:p>
          <a:p>
            <a:pPr>
              <a:lnSpc>
                <a:spcPct val="90000"/>
              </a:lnSpc>
            </a:pPr>
            <a:endParaRPr lang="en-US" altLang="ko-KR" dirty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Many studies report on intensive, lengthy interventions (e.g., 90-210 minutes/week x 6 months</a:t>
            </a:r>
            <a:r>
              <a:rPr lang="en-US" altLang="ko-KR" baseline="30000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1,2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altLang="ko-KR" dirty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report outcomes following ten weekly 60-minute yoga therapy classes that overlapped with the COVID-19 quarantine</a:t>
            </a:r>
            <a:endParaRPr lang="uk-U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2A4D32E-01E8-C74A-8E3D-35B3E7DD6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69"/>
    </mc:Choice>
    <mc:Fallback xmlns="">
      <p:transition spd="slow" advTm="55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6BD3ACF-6B1D-8D43-9D9F-BFD0DE151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3574" y="404813"/>
            <a:ext cx="5940425" cy="620712"/>
          </a:xfrm>
        </p:spPr>
        <p:txBody>
          <a:bodyPr/>
          <a:lstStyle/>
          <a:p>
            <a:r>
              <a:rPr lang="en-US" altLang="en-US" sz="3600" b="1" dirty="0">
                <a:latin typeface="Tahoma" panose="020B0604030504040204" pitchFamily="34" charset="0"/>
              </a:rPr>
              <a:t>Methods: Yoga Program</a:t>
            </a:r>
            <a:endParaRPr lang="uk-UA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3D1CA57-30DE-454F-9743-DA1EF2FE6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07375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14 seniors participated in a 10-week yoga therapy intervention designed to improve sensory awareness and perception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Began at a community center mid-January 2020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Transitioned to an online platform mid-March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Concluded final week of March</a:t>
            </a:r>
            <a:endParaRPr lang="uk-UA" altLang="en-US" sz="20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A1E3A0C-32AC-7D45-9E28-EB6202EE3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41"/>
    </mc:Choice>
    <mc:Fallback xmlns="">
      <p:transition spd="slow" advTm="55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6BD3ACF-6B1D-8D43-9D9F-BFD0DE151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3574" y="404813"/>
            <a:ext cx="5940425" cy="620712"/>
          </a:xfrm>
        </p:spPr>
        <p:txBody>
          <a:bodyPr/>
          <a:lstStyle/>
          <a:p>
            <a:r>
              <a:rPr lang="en-US" altLang="en-US" sz="3600" b="1" dirty="0">
                <a:latin typeface="Tahoma" panose="020B0604030504040204" pitchFamily="34" charset="0"/>
              </a:rPr>
              <a:t>Methods: Statistics</a:t>
            </a:r>
            <a:endParaRPr lang="uk-UA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3D1CA57-30DE-454F-9743-DA1EF2FE6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07375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Pre- and post-intervention, participants completed questionnaires assessing: 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Resilience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Stress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Sleep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Eight scales of general health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Scores compared via two-tailed paired</a:t>
            </a:r>
            <a:r>
              <a:rPr lang="en-US" i="1" dirty="0"/>
              <a:t> t</a:t>
            </a:r>
            <a:r>
              <a:rPr lang="en-US" dirty="0"/>
              <a:t>-tests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Also examined effect sizes</a:t>
            </a:r>
            <a:r>
              <a:rPr lang="en-US" baseline="30000" dirty="0"/>
              <a:t>3</a:t>
            </a:r>
            <a:r>
              <a:rPr lang="en-US" dirty="0"/>
              <a:t> using Cohen’s </a:t>
            </a:r>
            <a:r>
              <a:rPr lang="en-US" i="1" dirty="0"/>
              <a:t>d</a:t>
            </a:r>
            <a:endParaRPr lang="uk-UA" altLang="en-US" sz="20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463BB71-E7FA-B54C-BC8F-3C4A04C7F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12"/>
    </mc:Choice>
    <mc:Fallback xmlns="">
      <p:transition spd="slow" advTm="36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6BD3ACF-6B1D-8D43-9D9F-BFD0DE151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3575" y="404813"/>
            <a:ext cx="5329238" cy="620712"/>
          </a:xfrm>
        </p:spPr>
        <p:txBody>
          <a:bodyPr/>
          <a:lstStyle/>
          <a:p>
            <a:r>
              <a:rPr lang="en-US" altLang="en-US" sz="3600" b="1" dirty="0">
                <a:latin typeface="Tahoma" panose="020B0604030504040204" pitchFamily="34" charset="0"/>
              </a:rPr>
              <a:t>Significant Results</a:t>
            </a:r>
            <a:endParaRPr lang="uk-UA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3D1CA57-30DE-454F-9743-DA1EF2FE6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07375" cy="4464050"/>
          </a:xfrm>
        </p:spPr>
        <p:txBody>
          <a:bodyPr/>
          <a:lstStyle/>
          <a:p>
            <a:r>
              <a:rPr lang="en-US" dirty="0"/>
              <a:t>8 participants completed all surveys</a:t>
            </a:r>
          </a:p>
          <a:p>
            <a:pPr lvl="1"/>
            <a:r>
              <a:rPr lang="en-US" b="0" dirty="0"/>
              <a:t>Ages 65-88 (M=73.2); 1 male</a:t>
            </a:r>
          </a:p>
          <a:p>
            <a:pPr lvl="1"/>
            <a:endParaRPr lang="en-US" b="0" dirty="0"/>
          </a:p>
          <a:p>
            <a:r>
              <a:rPr lang="en-US" dirty="0"/>
              <a:t>No change in resilience or sleep quality</a:t>
            </a:r>
          </a:p>
          <a:p>
            <a:endParaRPr lang="en-US" dirty="0"/>
          </a:p>
          <a:p>
            <a:r>
              <a:rPr lang="en-US" dirty="0"/>
              <a:t>Stress increased significantly</a:t>
            </a:r>
            <a:r>
              <a:rPr lang="en-US" baseline="30000" dirty="0"/>
              <a:t>4</a:t>
            </a:r>
            <a:r>
              <a:rPr lang="en-US" dirty="0"/>
              <a:t> (medium effect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Energy increased significantly (medium effect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b="0" dirty="0"/>
              <a:t>No significant correlation with change in hours of sleep or perceived stress (</a:t>
            </a:r>
            <a:r>
              <a:rPr lang="en-US" b="0" i="1" dirty="0"/>
              <a:t>p &gt;</a:t>
            </a:r>
            <a:r>
              <a:rPr lang="en-US" b="0" dirty="0"/>
              <a:t> 0.346)</a:t>
            </a:r>
          </a:p>
          <a:p>
            <a:pPr>
              <a:lnSpc>
                <a:spcPct val="90000"/>
              </a:lnSpc>
            </a:pPr>
            <a:endParaRPr lang="en-US" altLang="ko-KR" sz="2000" dirty="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ko-KR" sz="2000" dirty="0">
              <a:latin typeface="Verdana" panose="020B0604030504040204" pitchFamily="34" charset="0"/>
              <a:ea typeface="굴림" panose="020B0600000101010101" pitchFamily="34" charset="-127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C345867-9B7D-5F4A-BD1C-2A85067B9F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02"/>
    </mc:Choice>
    <mc:Fallback xmlns="">
      <p:transition spd="slow" advTm="36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6BD3ACF-6B1D-8D43-9D9F-BFD0DE151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3575" y="404813"/>
            <a:ext cx="5329238" cy="620712"/>
          </a:xfrm>
        </p:spPr>
        <p:txBody>
          <a:bodyPr/>
          <a:lstStyle/>
          <a:p>
            <a:r>
              <a:rPr lang="en-US" altLang="en-US" sz="3600" b="1" dirty="0">
                <a:latin typeface="Tahoma" panose="020B0604030504040204" pitchFamily="34" charset="0"/>
              </a:rPr>
              <a:t>Notable Effect Sizes</a:t>
            </a:r>
            <a:endParaRPr lang="uk-UA" altLang="en-US" sz="3600" b="1" dirty="0">
              <a:latin typeface="Tahoma" panose="020B060403050404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99CE33E-3552-D74D-8887-DFDEF88493E6}"/>
              </a:ext>
            </a:extLst>
          </p:cNvPr>
          <p:cNvGraphicFramePr>
            <a:graphicFrameLocks noGrp="1"/>
          </p:cNvGraphicFramePr>
          <p:nvPr/>
        </p:nvGraphicFramePr>
        <p:xfrm>
          <a:off x="143508" y="1772816"/>
          <a:ext cx="885698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411212677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0582146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36262169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99220553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92390587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57018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Measure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Pre-intervention mean (SD)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Post-intervention mean (SD)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-statistic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-value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Cohen’s </a:t>
                      </a:r>
                      <a:r>
                        <a:rPr lang="en-US" sz="1100" b="1" i="1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d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1878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Connor-Davidson Resilience Scale 25</a:t>
                      </a:r>
                      <a:endParaRPr lang="en-US" sz="1200" b="0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73.22 (8.81)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73.89 (8.55)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0.212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0.838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0.08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08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Perceived Stress Scale*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11 (7.75)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15 (6.93)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2.353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0.046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0.54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147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Pittsburgh Sleep Quality Index*</a:t>
                      </a:r>
                      <a:endParaRPr lang="en-US" sz="1200" b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5.25 (2.92)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4.88 (2.23)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-0.456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0.662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-0.14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35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Scales from RAND 36 Item Health Survey (best = 100):</a:t>
                      </a:r>
                      <a:endParaRPr lang="en-US" sz="1200" b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70C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highlight>
                          <a:srgbClr val="000000"/>
                        </a:highlight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70C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highlight>
                          <a:srgbClr val="000000"/>
                        </a:highlight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70C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highlight>
                          <a:srgbClr val="000000"/>
                        </a:highlight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70C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highlight>
                          <a:srgbClr val="000000"/>
                        </a:highlight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70C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highlight>
                          <a:srgbClr val="000000"/>
                        </a:highlight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08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Physical functioning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  75.63 (26.11)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  85.63 (22.27)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1.135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0.294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0.41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8984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Role limitations due to physical health</a:t>
                      </a:r>
                      <a:endParaRPr lang="en-US" sz="1200" b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  78.13 (36.44)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  81.25 (37.20)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0.424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0.685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0.08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3926276"/>
                  </a:ext>
                </a:extLst>
              </a:tr>
              <a:tr h="399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Role limitations due to emotional problems</a:t>
                      </a:r>
                      <a:endParaRPr lang="en-US" sz="1600" b="1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  83.33 (25.20)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 100.00 (0)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1.871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0.104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0.94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3235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Energy/fatigue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  61.88  (19.07)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  70.63 (15.45)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2.593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0.036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0.50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3016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Emotional well-being</a:t>
                      </a:r>
                      <a:endParaRPr lang="en-US" sz="1600" b="1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  69.50 (14.33)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  76.00 (7.41)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1.522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0.172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0.57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932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Social functioning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  89.06 (14.07)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  71.88 (38.24)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-1.124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0.298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-0.60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0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Pain</a:t>
                      </a:r>
                      <a:endParaRPr lang="en-US" sz="1200" b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  72.50 (15.75)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  75.94 (25.60)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0.751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0.477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0.16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365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General health</a:t>
                      </a:r>
                      <a:endParaRPr lang="en-US" sz="1200" b="0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  74.06 (26.46)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  77.66 (23.48)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0.743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0.482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 0.14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1814547"/>
                  </a:ext>
                </a:extLst>
              </a:tr>
            </a:tbl>
          </a:graphicData>
        </a:graphic>
      </p:graphicFrame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DAFB40E-BDB0-5B46-8DD3-6F30213592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1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79"/>
    </mc:Choice>
    <mc:Fallback xmlns="">
      <p:transition spd="slow" advTm="30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6BD3ACF-6B1D-8D43-9D9F-BFD0DE151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3575" y="404813"/>
            <a:ext cx="5329238" cy="620712"/>
          </a:xfrm>
        </p:spPr>
        <p:txBody>
          <a:bodyPr/>
          <a:lstStyle/>
          <a:p>
            <a:r>
              <a:rPr lang="en-US" altLang="en-US" sz="3600" b="1" dirty="0">
                <a:latin typeface="Tahoma" panose="020B0604030504040204" pitchFamily="34" charset="0"/>
              </a:rPr>
              <a:t>Conclusions</a:t>
            </a:r>
            <a:endParaRPr lang="uk-UA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3D1CA57-30DE-454F-9743-DA1EF2FE6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07375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Significant increases in energy as well as substantial positive effects on other measures of physical and emotional health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Despite increased stress and impaired social functioning due to the current pandemic</a:t>
            </a:r>
            <a:r>
              <a:rPr lang="en-US" b="0" baseline="30000" dirty="0"/>
              <a:t>4</a:t>
            </a:r>
            <a:endParaRPr lang="en-US" b="0" dirty="0"/>
          </a:p>
          <a:p>
            <a:pPr lvl="1">
              <a:lnSpc>
                <a:spcPct val="90000"/>
              </a:lnSpc>
            </a:pPr>
            <a:endParaRPr lang="en-US" b="0" dirty="0"/>
          </a:p>
          <a:p>
            <a:pPr>
              <a:lnSpc>
                <a:spcPct val="90000"/>
              </a:lnSpc>
            </a:pPr>
            <a:r>
              <a:rPr lang="en-US" dirty="0"/>
              <a:t>Either in person or online, a yoga therapy program can provide significant benefit to the well-being of seniors	</a:t>
            </a:r>
          </a:p>
          <a:p>
            <a:pPr lvl="1">
              <a:lnSpc>
                <a:spcPct val="90000"/>
              </a:lnSpc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Even in the face of a significant environmental stressor</a:t>
            </a:r>
            <a:endParaRPr lang="en-US" altLang="ko-KR" b="0" dirty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7F7E4F7-0CAF-AD48-960C-4C627BD9AC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9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8"/>
    </mc:Choice>
    <mc:Fallback xmlns="">
      <p:transition spd="slow" advTm="30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173B3CFA-DBEA-2F49-B749-F6ABC545A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en-US" altLang="en-US" b="1" dirty="0"/>
              <a:t>References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D4AE73D0-5DB5-8D4A-9F7A-6E5563BDF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>
              <a:buAutoNum type="arabicPeriod"/>
            </a:pPr>
            <a:r>
              <a:rPr lang="en-US" altLang="en-US" sz="1800" dirty="0" err="1"/>
              <a:t>Oken</a:t>
            </a:r>
            <a:r>
              <a:rPr lang="en-US" altLang="en-US" sz="1800" dirty="0"/>
              <a:t>, B. S., </a:t>
            </a:r>
            <a:r>
              <a:rPr lang="en-US" altLang="en-US" sz="1800" dirty="0" err="1"/>
              <a:t>Zajdel</a:t>
            </a:r>
            <a:r>
              <a:rPr lang="en-US" altLang="en-US" sz="1800" dirty="0"/>
              <a:t>, D., </a:t>
            </a:r>
            <a:r>
              <a:rPr lang="en-US" altLang="en-US" sz="1800" dirty="0" err="1"/>
              <a:t>Kishiyama</a:t>
            </a:r>
            <a:r>
              <a:rPr lang="en-US" altLang="en-US" sz="1800" dirty="0"/>
              <a:t>, S., </a:t>
            </a:r>
            <a:r>
              <a:rPr lang="en-US" altLang="en-US" sz="1800" dirty="0" err="1"/>
              <a:t>Flegal</a:t>
            </a:r>
            <a:r>
              <a:rPr lang="en-US" altLang="en-US" sz="1800" dirty="0"/>
              <a:t>, K., </a:t>
            </a:r>
            <a:r>
              <a:rPr lang="en-US" altLang="en-US" sz="1800" dirty="0" err="1"/>
              <a:t>Dehen</a:t>
            </a:r>
            <a:r>
              <a:rPr lang="en-US" altLang="en-US" sz="1800" dirty="0"/>
              <a:t>, C., Haas, M., ... &amp; Leyva, J. (2006). Randomized, controlled, six-month trial of yoga in healthy seniors: effects on cognition and quality of life. Alternative therapies in health and medicine, 12(1), 40.  </a:t>
            </a:r>
          </a:p>
          <a:p>
            <a:pPr>
              <a:buAutoNum type="arabicPeriod"/>
            </a:pPr>
            <a:endParaRPr lang="en-US" altLang="en-US" sz="1800" dirty="0"/>
          </a:p>
          <a:p>
            <a:pPr>
              <a:buAutoNum type="arabicPeriod"/>
            </a:pPr>
            <a:r>
              <a:rPr lang="en-US" altLang="en-US" sz="1800" dirty="0"/>
              <a:t>Chen, K. M., Chen, M. H., Chao, H. C., Hung, H. M., Lin, H. S., &amp; Li, C. H. (2009). Sleep quality, depression state, and health status of older adults after silver yoga exercises: cluster randomized trial. International journal of nursing studies, 46(2), 154-163.  </a:t>
            </a:r>
          </a:p>
          <a:p>
            <a:pPr>
              <a:buAutoNum type="arabicPeriod"/>
            </a:pPr>
            <a:endParaRPr lang="en-US" altLang="en-US" sz="1800" dirty="0"/>
          </a:p>
          <a:p>
            <a:pPr>
              <a:buAutoNum type="arabicPeriod"/>
            </a:pPr>
            <a:r>
              <a:rPr lang="en-US" altLang="en-US" sz="1800" dirty="0"/>
              <a:t>Cohen, J. (1988). The effect size index: d. Statistical power analysis for the behavioral sciences, 2, 284-288.</a:t>
            </a:r>
          </a:p>
          <a:p>
            <a:pPr>
              <a:buAutoNum type="arabicPeriod"/>
            </a:pPr>
            <a:endParaRPr lang="en-US" altLang="en-US" sz="1800" dirty="0"/>
          </a:p>
          <a:p>
            <a:pPr>
              <a:buFontTx/>
              <a:buAutoNum type="arabicPeriod"/>
            </a:pPr>
            <a:r>
              <a:rPr lang="en-US" altLang="en-US" sz="1800" dirty="0" err="1"/>
              <a:t>Horesh</a:t>
            </a:r>
            <a:r>
              <a:rPr lang="en-US" altLang="en-US" sz="1800" dirty="0"/>
              <a:t>, D., &amp; Brown, A. D. (2020). Traumatic stress in the age of COVID-19: A call to close critical gaps and adapt to new realities. Psychological Trauma: Theory, Research, Practice, and Policy, 12(4), 331.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041DEE7-3772-F14E-AED3-D1AD14F7F4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7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7"/>
    </mc:Choice>
    <mc:Fallback xmlns="">
      <p:transition spd="slow" advTm="3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173B3CFA-DBEA-2F49-B749-F6ABC545A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Acknowledgments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D4AE73D0-5DB5-8D4A-9F7A-6E5563BDF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688" y="692696"/>
            <a:ext cx="4788536" cy="58324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This program was supported with grant funding from the Coral Gables Community Foundation to Aum Home Shala Yoga Therapy (a 501(c)(3) Non-Profit). 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Space was donated by the Coral Gables Adult Activity Center. 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We gratefully acknowledge      this support and the         involvement of our participants and the faculty and students of Aum Home Shala, especially </a:t>
            </a:r>
            <a:r>
              <a:rPr lang="en-US" altLang="en-US" sz="2400" dirty="0" err="1">
                <a:solidFill>
                  <a:schemeClr val="bg2"/>
                </a:solidFill>
              </a:rPr>
              <a:t>Grisell</a:t>
            </a:r>
            <a:r>
              <a:rPr lang="en-US" altLang="en-US" sz="2400" dirty="0">
                <a:solidFill>
                  <a:schemeClr val="bg2"/>
                </a:solidFill>
              </a:rPr>
              <a:t> Gonzalez.</a:t>
            </a:r>
            <a:endParaRPr lang="en-US" altLang="en-US" sz="1400" dirty="0">
              <a:solidFill>
                <a:schemeClr val="bg2"/>
              </a:solidFill>
            </a:endParaRPr>
          </a:p>
        </p:txBody>
      </p:sp>
      <p:pic>
        <p:nvPicPr>
          <p:cNvPr id="277509" name="Picture 5" descr="Aum hOMe Shala (@AumhOMeShala) | Twitter">
            <a:extLst>
              <a:ext uri="{FF2B5EF4-FFF2-40B4-BE49-F238E27FC236}">
                <a16:creationId xmlns:a16="http://schemas.microsoft.com/office/drawing/2014/main" id="{918F0571-1492-0A48-8ECD-DB7B2500C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96" y="1305699"/>
            <a:ext cx="2267317" cy="226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1" name="Picture 7" descr="Coral Gables Community Foundation - Home | Facebook">
            <a:extLst>
              <a:ext uri="{FF2B5EF4-FFF2-40B4-BE49-F238E27FC236}">
                <a16:creationId xmlns:a16="http://schemas.microsoft.com/office/drawing/2014/main" id="{6320E4FA-C7E4-CD41-B5E6-29E13E3B9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1" b="11048"/>
          <a:stretch/>
        </p:blipFill>
        <p:spPr bwMode="auto">
          <a:xfrm>
            <a:off x="7092280" y="117474"/>
            <a:ext cx="1699989" cy="136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43453E4-8B5A-4744-88F9-C203A31528D9}"/>
              </a:ext>
            </a:extLst>
          </p:cNvPr>
          <p:cNvGrpSpPr/>
          <p:nvPr/>
        </p:nvGrpSpPr>
        <p:grpSpPr>
          <a:xfrm>
            <a:off x="6084168" y="3645024"/>
            <a:ext cx="3019274" cy="1080120"/>
            <a:chOff x="3041385" y="3212975"/>
            <a:chExt cx="4363086" cy="1512169"/>
          </a:xfrm>
        </p:grpSpPr>
        <p:pic>
          <p:nvPicPr>
            <p:cNvPr id="3" name="Picture 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9594CEE8-375E-E64E-BAF5-E9172C65D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480" t="46293" r="19351" b="27352"/>
            <a:stretch/>
          </p:blipFill>
          <p:spPr>
            <a:xfrm rot="21480000">
              <a:off x="3066355" y="3213336"/>
              <a:ext cx="4313146" cy="150622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D7828DA-C5AD-B84A-B968-B5A5E65FE012}"/>
                </a:ext>
              </a:extLst>
            </p:cNvPr>
            <p:cNvSpPr/>
            <p:nvPr/>
          </p:nvSpPr>
          <p:spPr>
            <a:xfrm>
              <a:off x="3041385" y="3212975"/>
              <a:ext cx="4363086" cy="1512169"/>
            </a:xfrm>
            <a:prstGeom prst="rect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7513" name="Picture 9" descr="Partners | LACNS">
            <a:extLst>
              <a:ext uri="{FF2B5EF4-FFF2-40B4-BE49-F238E27FC236}">
                <a16:creationId xmlns:a16="http://schemas.microsoft.com/office/drawing/2014/main" id="{B92DF8AC-E173-2646-AE9E-F076DBC67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20"/>
          <a:stretch/>
        </p:blipFill>
        <p:spPr bwMode="auto">
          <a:xfrm>
            <a:off x="0" y="5805264"/>
            <a:ext cx="3270157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5" name="Picture 11" descr="UCF's Logos and Identity System | UCF Brand &amp; Style Guide">
            <a:extLst>
              <a:ext uri="{FF2B5EF4-FFF2-40B4-BE49-F238E27FC236}">
                <a16:creationId xmlns:a16="http://schemas.microsoft.com/office/drawing/2014/main" id="{3374F0F4-C26C-BC46-AF2B-18F06A1EA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t="6806" r="8920" b="10980"/>
          <a:stretch/>
        </p:blipFill>
        <p:spPr bwMode="auto">
          <a:xfrm>
            <a:off x="4886037" y="5706002"/>
            <a:ext cx="1342147" cy="117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7" name="Picture 13" descr="University of Cincinnati Athletics - Official Athletics Website">
            <a:extLst>
              <a:ext uri="{FF2B5EF4-FFF2-40B4-BE49-F238E27FC236}">
                <a16:creationId xmlns:a16="http://schemas.microsoft.com/office/drawing/2014/main" id="{1B6533FA-63E8-CD4C-8E7E-7C026DF98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9304" b="28715"/>
          <a:stretch/>
        </p:blipFill>
        <p:spPr bwMode="auto">
          <a:xfrm>
            <a:off x="7761255" y="5805264"/>
            <a:ext cx="1275241" cy="10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1F3E46-7BAD-C647-B344-70C5E26C5077}"/>
              </a:ext>
            </a:extLst>
          </p:cNvPr>
          <p:cNvSpPr txBox="1"/>
          <p:nvPr/>
        </p:nvSpPr>
        <p:spPr>
          <a:xfrm>
            <a:off x="6804248" y="4869160"/>
            <a:ext cx="21602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 dirty="0">
                <a:solidFill>
                  <a:schemeClr val="bg2"/>
                </a:solidFill>
              </a:rPr>
              <a:t>Slide design template: </a:t>
            </a:r>
            <a:r>
              <a:rPr lang="en-US" altLang="en-US" sz="1400" b="1" dirty="0" err="1">
                <a:solidFill>
                  <a:schemeClr val="bg2"/>
                </a:solidFill>
              </a:rPr>
              <a:t>PoweredTemplate.com</a:t>
            </a:r>
            <a:endParaRPr lang="en-US" altLang="en-US" sz="1400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2DBA607-DF28-EB45-B0F0-A90694858F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85"/>
    </mc:Choice>
    <mc:Fallback xmlns="">
      <p:transition spd="slow" advTm="28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plate">
  <a:themeElements>
    <a:clrScheme name="Custom 6">
      <a:dk1>
        <a:srgbClr val="4D4D4D"/>
      </a:dk1>
      <a:lt1>
        <a:srgbClr val="FFFFFF"/>
      </a:lt1>
      <a:dk2>
        <a:srgbClr val="4D4D4D"/>
      </a:dk2>
      <a:lt2>
        <a:srgbClr val="000000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2193</TotalTime>
  <Words>843</Words>
  <Application>Microsoft Macintosh PowerPoint</Application>
  <PresentationFormat>On-screen Show (4:3)</PresentationFormat>
  <Paragraphs>151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</vt:lpstr>
      <vt:lpstr>Tahoma</vt:lpstr>
      <vt:lpstr>Verdana</vt:lpstr>
      <vt:lpstr>template</vt:lpstr>
      <vt:lpstr>Beneficial Effects of Yoga Therapy on Seniors in the Age of COVID-19</vt:lpstr>
      <vt:lpstr>Background</vt:lpstr>
      <vt:lpstr>Methods: Yoga Program</vt:lpstr>
      <vt:lpstr>Methods: Statistics</vt:lpstr>
      <vt:lpstr>Significant Results</vt:lpstr>
      <vt:lpstr>Notable Effect Sizes</vt:lpstr>
      <vt:lpstr>Conclusions</vt:lpstr>
      <vt:lpstr>References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Beneficial Effects of Yoga Therapy on Seniors in the Age of COVID-19</dc:title>
  <dc:creator>Susan Duncan</dc:creator>
  <cp:lastModifiedBy>melinda atkins</cp:lastModifiedBy>
  <cp:revision>33</cp:revision>
  <dcterms:created xsi:type="dcterms:W3CDTF">2020-09-17T03:45:56Z</dcterms:created>
  <dcterms:modified xsi:type="dcterms:W3CDTF">2020-10-10T23:11:50Z</dcterms:modified>
</cp:coreProperties>
</file>